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67" r:id="rId3"/>
    <p:sldId id="316" r:id="rId4"/>
    <p:sldId id="311" r:id="rId5"/>
    <p:sldId id="259" r:id="rId6"/>
    <p:sldId id="266" r:id="rId7"/>
    <p:sldId id="313" r:id="rId8"/>
    <p:sldId id="305" r:id="rId9"/>
    <p:sldId id="273" r:id="rId10"/>
    <p:sldId id="274" r:id="rId11"/>
    <p:sldId id="271" r:id="rId12"/>
    <p:sldId id="310" r:id="rId13"/>
    <p:sldId id="288" r:id="rId14"/>
    <p:sldId id="293" r:id="rId15"/>
    <p:sldId id="294" r:id="rId16"/>
    <p:sldId id="296" r:id="rId17"/>
    <p:sldId id="297" r:id="rId18"/>
    <p:sldId id="314" r:id="rId19"/>
    <p:sldId id="299" r:id="rId20"/>
    <p:sldId id="300" r:id="rId21"/>
    <p:sldId id="306" r:id="rId22"/>
    <p:sldId id="30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8" y="-67"/>
      </p:cViewPr>
      <p:guideLst>
        <p:guide orient="horz" pos="2160"/>
        <p:guide pos="38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燕尾形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10631170" cy="25146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关于中小学教育科研课题申报的探讨</a:t>
            </a:r>
            <a:r>
              <a:rPr lang="en-US" altLang="zh-CN" sz="50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50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4000" dirty="0" smtClean="0">
                <a:solidFill>
                  <a:schemeClr val="accent1">
                    <a:lumMod val="50000"/>
                  </a:schemeClr>
                </a:solidFill>
                <a:latin typeface="楷体_GB2312" pitchFamily="49" charset="-122"/>
                <a:ea typeface="楷体_GB2312" pitchFamily="49" charset="-122"/>
              </a:rPr>
              <a:t>——</a:t>
            </a:r>
            <a:r>
              <a:rPr lang="zh-CN" altLang="en-US" sz="4000" dirty="0" smtClean="0">
                <a:solidFill>
                  <a:schemeClr val="accent1">
                    <a:lumMod val="50000"/>
                  </a:schemeClr>
                </a:solidFill>
                <a:latin typeface="楷体_GB2312" pitchFamily="49" charset="-122"/>
                <a:ea typeface="楷体_GB2312" pitchFamily="49" charset="-122"/>
              </a:rPr>
              <a:t>以应用研究的课题</a:t>
            </a:r>
            <a:r>
              <a:rPr lang="zh-CN" altLang="en-US" sz="4000" dirty="0" smtClean="0">
                <a:solidFill>
                  <a:schemeClr val="accent1">
                    <a:lumMod val="50000"/>
                  </a:schemeClr>
                </a:solidFill>
                <a:latin typeface="楷体_GB2312" pitchFamily="49" charset="-122"/>
                <a:ea typeface="楷体_GB2312" pitchFamily="49" charset="-122"/>
              </a:rPr>
              <a:t>为例</a:t>
            </a:r>
            <a:endParaRPr lang="zh-CN" altLang="en-US" sz="4000" b="1" dirty="0" smtClean="0">
              <a:solidFill>
                <a:schemeClr val="accent1">
                  <a:lumMod val="50000"/>
                </a:schemeClr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4400" y="4068807"/>
            <a:ext cx="10363200" cy="8079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50000"/>
                  </a:schemeClr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杨贤科  四川省教育科学研究院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447800"/>
            <a:ext cx="10972800" cy="309435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从实际工作面临的问题中定题</a:t>
            </a: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从个人研究特长或者兴趣入手选题</a:t>
            </a: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从选题指南、招标公告、子课题目录中选题</a:t>
            </a: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跨学科理论借鉴、方法移植、技术应用选题</a:t>
            </a: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文献研究、观点争论中发现选题</a:t>
            </a:r>
            <a:endParaRPr lang="en-US" altLang="zh-CN" sz="2500" dirty="0" smtClean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914400" y="685800"/>
            <a:ext cx="7619365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中观层面的选题思路（申请立项支持）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914401" y="4572000"/>
            <a:ext cx="10287000" cy="1741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无论是哪一种思路，最好要</a:t>
            </a:r>
            <a:r>
              <a:rPr lang="zh-CN" altLang="en-US" sz="3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紧扣研究者的教学和育人实践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         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必须</a:t>
            </a:r>
            <a:r>
              <a:rPr lang="zh-CN" altLang="en-US" sz="3000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初步</a:t>
            </a:r>
            <a:r>
              <a:rPr lang="zh-CN" altLang="en-US" sz="3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拟出课题名称（确定关键词）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85800" y="1295400"/>
            <a:ext cx="9124315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四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规范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开展选题论证（基本要素和论证方法）</a:t>
            </a:r>
            <a:endParaRPr lang="zh-CN" altLang="en-US" sz="3200" b="1" dirty="0" smtClean="0">
              <a:solidFill>
                <a:schemeClr val="accent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685800" y="2133600"/>
            <a:ext cx="8229600" cy="747712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marL="0" indent="0" eaLnBrk="1" hangingPunct="1"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altLang="zh-CN" sz="3000" b="1" dirty="0">
                <a:latin typeface="+mn-ea"/>
                <a:cs typeface="+mn-ea"/>
              </a:rPr>
              <a:t>1.1</a:t>
            </a:r>
            <a:r>
              <a:rPr lang="zh-CN" altLang="en-US" sz="3000" b="1" dirty="0">
                <a:latin typeface="+mn-ea"/>
                <a:cs typeface="+mn-ea"/>
              </a:rPr>
              <a:t>、拟研究、解决的主要理论或实践问题</a:t>
            </a:r>
          </a:p>
        </p:txBody>
      </p:sp>
      <p:sp>
        <p:nvSpPr>
          <p:cNvPr id="10" name="矩形 9"/>
          <p:cNvSpPr/>
          <p:nvPr/>
        </p:nvSpPr>
        <p:spPr>
          <a:xfrm>
            <a:off x="990600" y="2819400"/>
            <a:ext cx="10134600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论证方法：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三步式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——(</a:t>
            </a: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a)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研究背景：</a:t>
            </a:r>
            <a:r>
              <a:rPr kumimoji="0" lang="zh-CN" altLang="en-US" sz="2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理论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观点、</a:t>
            </a:r>
            <a:r>
              <a:rPr kumimoji="0" lang="zh-CN" altLang="en-US" sz="2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政策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要求</a:t>
            </a:r>
            <a:r>
              <a:rPr kumimoji="0" lang="zh-CN" altLang="en-US" sz="2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、标准要求，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(b</a:t>
            </a:r>
            <a:r>
              <a:rPr kumimoji="0" lang="zh-CN" altLang="en-US" sz="2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)现实情况：客观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事实、现象描述、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问题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程度，(c)</a:t>
            </a:r>
            <a:r>
              <a:rPr kumimoji="0" lang="zh-CN" altLang="en-US" sz="25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问题主要</a:t>
            </a:r>
            <a:r>
              <a:rPr kumimoji="0" lang="zh-CN" altLang="en-US" sz="2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成因，以及这些影响因素方面存在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的主要问题、细化分解出的系列子问题</a:t>
            </a:r>
          </a:p>
          <a:p>
            <a:pPr lvl="0" fontAlgn="base">
              <a:lnSpc>
                <a:spcPct val="150000"/>
              </a:lnSpc>
              <a:spcAft>
                <a:spcPct val="0"/>
              </a:spcAft>
              <a:defRPr/>
            </a:pP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    提醒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注意</a:t>
            </a: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： </a:t>
            </a:r>
            <a:r>
              <a:rPr lang="en-US" altLang="zh-CN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(a)</a:t>
            </a:r>
            <a:r>
              <a:rPr kumimoji="0" lang="en-US" altLang="zh-CN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(b)</a:t>
            </a: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是本质性</a:t>
            </a:r>
            <a:r>
              <a:rPr kumimoji="0" lang="en-US" altLang="zh-CN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“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真问题</a:t>
            </a:r>
            <a:r>
              <a:rPr kumimoji="0" lang="en-US" altLang="zh-CN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”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，</a:t>
            </a:r>
            <a:r>
              <a:rPr kumimoji="0" lang="en-US" altLang="zh-CN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(c</a:t>
            </a:r>
            <a:r>
              <a:rPr kumimoji="0" lang="en-US" altLang="zh-CN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)</a:t>
            </a: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是规律性</a:t>
            </a:r>
            <a:r>
              <a:rPr kumimoji="0" lang="en-US" altLang="zh-CN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“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真问题</a:t>
            </a:r>
            <a:r>
              <a:rPr kumimoji="0" lang="en-US" altLang="zh-CN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5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，应用</a:t>
            </a:r>
            <a:r>
              <a:rPr lang="zh-CN" altLang="en-US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研究着力在</a:t>
            </a:r>
            <a:r>
              <a:rPr lang="en-US" altLang="zh-CN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(c)</a:t>
            </a:r>
            <a:r>
              <a:rPr lang="zh-CN" altLang="en-US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，含</a:t>
            </a: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学校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或区域教育教学的</a:t>
            </a:r>
            <a:r>
              <a:rPr kumimoji="0" lang="en-US" altLang="zh-CN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“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真问题</a:t>
            </a:r>
            <a:r>
              <a:rPr kumimoji="0" lang="en-US" altLang="zh-CN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”</a:t>
            </a:r>
          </a:p>
        </p:txBody>
      </p:sp>
      <p:sp>
        <p:nvSpPr>
          <p:cNvPr id="6" name="矩形 5"/>
          <p:cNvSpPr/>
          <p:nvPr/>
        </p:nvSpPr>
        <p:spPr>
          <a:xfrm>
            <a:off x="685800" y="457200"/>
            <a:ext cx="10820400" cy="723275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</a:pPr>
            <a:r>
              <a:rPr lang="zh-CN" altLang="en-US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关于论证（填写申请书）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533400" y="469900"/>
            <a:ext cx="8229600" cy="74930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marL="0" indent="0" eaLnBrk="1" hangingPunct="1"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altLang="zh-CN" sz="3000" b="1" dirty="0">
                <a:latin typeface="+mn-ea"/>
                <a:cs typeface="+mn-ea"/>
              </a:rPr>
              <a:t>1.2</a:t>
            </a:r>
            <a:r>
              <a:rPr lang="zh-CN" altLang="en-US" sz="3000" b="1" dirty="0">
                <a:latin typeface="+mn-ea"/>
                <a:cs typeface="+mn-ea"/>
              </a:rPr>
              <a:t>、核心概念界定</a:t>
            </a:r>
            <a:endParaRPr lang="en-US" altLang="zh-CN" sz="3000" b="1" dirty="0">
              <a:latin typeface="+mn-ea"/>
              <a:cs typeface="+mn-ea"/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533400" y="3083560"/>
            <a:ext cx="9124315" cy="772795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>
              <a:spcBef>
                <a:spcPts val="400"/>
              </a:spcBef>
              <a:buClr>
                <a:schemeClr val="accent1"/>
              </a:buClr>
              <a:buSzPct val="85000"/>
              <a:buFont typeface="Wingdings 2" pitchFamily="18" charset="2"/>
            </a:pPr>
            <a:r>
              <a:rPr lang="en-US" altLang="zh-CN" sz="3000" dirty="0">
                <a:solidFill>
                  <a:schemeClr val="tx1"/>
                </a:solidFill>
                <a:latin typeface="+mn-ea"/>
                <a:ea typeface="+mn-ea"/>
                <a:cs typeface="+mn-ea"/>
              </a:rPr>
              <a:t>2</a:t>
            </a:r>
            <a:r>
              <a:rPr lang="zh-CN" altLang="en-US" sz="3000" dirty="0">
                <a:solidFill>
                  <a:schemeClr val="tx1"/>
                </a:solidFill>
                <a:latin typeface="+mn-ea"/>
                <a:ea typeface="+mn-ea"/>
                <a:cs typeface="+mn-ea"/>
              </a:rPr>
              <a:t>、相关研究综述</a:t>
            </a:r>
          </a:p>
        </p:txBody>
      </p:sp>
      <p:sp>
        <p:nvSpPr>
          <p:cNvPr id="6" name="矩形 5"/>
          <p:cNvSpPr/>
          <p:nvPr/>
        </p:nvSpPr>
        <p:spPr>
          <a:xfrm>
            <a:off x="1108075" y="1502872"/>
            <a:ext cx="10474325" cy="1535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论证方法：每个概念可从权威通识的理解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+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本课题的认识两方面论述，有必要分析多个概念之间的关系，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明确本课题核心概念的操作定义者最佳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（可演绎，也可自下而上地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归纳，</a:t>
            </a:r>
            <a:r>
              <a:rPr lang="zh-CN" altLang="en-US" sz="25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关系着</a:t>
            </a:r>
            <a:r>
              <a:rPr lang="zh-CN" altLang="en-US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研究目标和内容</a:t>
            </a:r>
            <a:r>
              <a:rPr lang="zh-CN" altLang="en-US" sz="2500" b="1" dirty="0" smtClean="0">
                <a:solidFill>
                  <a:srgbClr val="00B050"/>
                </a:solidFill>
                <a:latin typeface="楷体_GB2312" pitchFamily="49" charset="-122"/>
                <a:ea typeface="楷体_GB2312" pitchFamily="49" charset="-122"/>
              </a:rPr>
              <a:t>框架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）</a:t>
            </a:r>
            <a:endParaRPr kumimoji="0" lang="zh-CN" alt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08075" y="1016873"/>
            <a:ext cx="7704138" cy="50712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什么是核心概念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？（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主题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词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+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关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键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词）</a:t>
            </a:r>
            <a:endParaRPr kumimoji="0" lang="en-US" altLang="zh-CN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38885" y="4232464"/>
            <a:ext cx="10495915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论证方法：对相关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主题词和关键词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已有研究成果的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观点、做法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进行</a:t>
            </a:r>
            <a:r>
              <a:rPr lang="zh-CN" altLang="en-US" sz="25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概括、分类、综述及评论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，引出需要进一步研究的课题或方向。</a:t>
            </a:r>
          </a:p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    提醒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注意：必须结合前述概念界定和问题分析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sym typeface="+mn-ea"/>
              </a:rPr>
              <a:t>，必须是高相关且权威文献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，必须有述有评</a:t>
            </a:r>
          </a:p>
        </p:txBody>
      </p:sp>
      <p:sp>
        <p:nvSpPr>
          <p:cNvPr id="8" name="矩形 7"/>
          <p:cNvSpPr/>
          <p:nvPr/>
        </p:nvSpPr>
        <p:spPr>
          <a:xfrm>
            <a:off x="1238885" y="3685094"/>
            <a:ext cx="922909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ea typeface="+mn-ea"/>
                <a:cs typeface="+mn-cs"/>
              </a:rPr>
              <a:t>相关主题、内容及方法等的研究现状、特点与趋势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1807704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836613"/>
            <a:ext cx="8229600" cy="533400"/>
          </a:xfrm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3</a:t>
            </a:r>
            <a:r>
              <a:rPr kumimoji="0" lang="zh-CN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、研究的价值、意义和创新点</a:t>
            </a:r>
          </a:p>
        </p:txBody>
      </p:sp>
      <p:sp>
        <p:nvSpPr>
          <p:cNvPr id="2" name="矩形 1"/>
          <p:cNvSpPr/>
          <p:nvPr/>
        </p:nvSpPr>
        <p:spPr>
          <a:xfrm>
            <a:off x="1417955" y="3416300"/>
            <a:ext cx="9631045" cy="2496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一种表达方式：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虽然已有大量研究，但是对于本区域、本学校或者同类学校而言，有创新、意义；在实证研究方法论上，是对既有理论和实践成果的一种推广和验证。</a:t>
            </a:r>
            <a:endParaRPr kumimoji="0" lang="en-US" altLang="zh-CN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    提醒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注意：有一说一，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谨慎说“填补空白”之类。</a:t>
            </a: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“丰富、校本、践行、改进”者为佳</a:t>
            </a:r>
          </a:p>
        </p:txBody>
      </p:sp>
      <p:sp>
        <p:nvSpPr>
          <p:cNvPr id="3" name="矩形 2"/>
          <p:cNvSpPr/>
          <p:nvPr/>
        </p:nvSpPr>
        <p:spPr>
          <a:xfrm>
            <a:off x="1383030" y="1600200"/>
            <a:ext cx="9665970" cy="1535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中小学课题研究常见的价值定位：因为主要是</a:t>
            </a: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应用研究和实践研究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，所以理论创新常见于创造性地校本化，实践价值体现于深化改革，创新点在于视角和改革路径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内容占位符 2"/>
          <p:cNvSpPr>
            <a:spLocks noGrp="1"/>
          </p:cNvSpPr>
          <p:nvPr>
            <p:ph idx="1"/>
          </p:nvPr>
        </p:nvSpPr>
        <p:spPr>
          <a:xfrm>
            <a:off x="1066800" y="914400"/>
            <a:ext cx="8229600" cy="576263"/>
          </a:xfrm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4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</a:t>
            </a:r>
            <a:r>
              <a:rPr kumimoji="0" lang="zh-CN" altLang="zh-CN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研究目标和</a:t>
            </a:r>
            <a:r>
              <a:rPr kumimoji="0" lang="zh-CN" altLang="zh-CN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内容</a:t>
            </a:r>
          </a:p>
        </p:txBody>
      </p:sp>
      <p:sp>
        <p:nvSpPr>
          <p:cNvPr id="5" name="内容占位符 2"/>
          <p:cNvSpPr txBox="1"/>
          <p:nvPr/>
        </p:nvSpPr>
        <p:spPr>
          <a:xfrm>
            <a:off x="1524000" y="1752600"/>
            <a:ext cx="9372600" cy="103949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lnSpc>
                <a:spcPct val="125000"/>
              </a:lnSpc>
              <a:spcAft>
                <a:spcPts val="0"/>
              </a:spcAft>
              <a:buClr>
                <a:schemeClr val="accent1"/>
              </a:buClr>
              <a:buSzPct val="85000"/>
            </a:pP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研究目标：一段话概括，聚焦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真问题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要研究出什么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成果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、达到什么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效果</a:t>
            </a:r>
          </a:p>
        </p:txBody>
      </p:sp>
      <p:sp>
        <p:nvSpPr>
          <p:cNvPr id="31749" name="矩形 6"/>
          <p:cNvSpPr/>
          <p:nvPr/>
        </p:nvSpPr>
        <p:spPr>
          <a:xfrm>
            <a:off x="1524000" y="2939415"/>
            <a:ext cx="9353751" cy="1054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</a:pP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研究内容：分解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真问题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，按照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真问题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的要素组成、逻辑结构，一一确定要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研究什么。</a:t>
            </a:r>
            <a:endParaRPr lang="zh-CN" altLang="en-US" sz="25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cs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4000" y="4267200"/>
            <a:ext cx="9164673" cy="153503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</a:pPr>
            <a:r>
              <a:rPr lang="zh-CN" altLang="en-US" sz="2500" b="1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    提醒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注意：研究目标和内容，必须与概念界定高度吻合，必须与</a:t>
            </a:r>
            <a:r>
              <a:rPr lang="en-US" altLang="zh-CN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“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真问题</a:t>
            </a:r>
            <a:r>
              <a:rPr lang="en-US" altLang="zh-CN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”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高度一致。不能脱离和超出前述内容和框架，不能发散式地</a:t>
            </a:r>
            <a:r>
              <a:rPr lang="en-US" altLang="zh-CN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“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大包大揽</a:t>
            </a:r>
            <a:r>
              <a:rPr lang="en-US" altLang="zh-CN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”“</a:t>
            </a:r>
            <a:r>
              <a:rPr lang="zh-CN" altLang="en-US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一箩筐</a:t>
            </a:r>
            <a:r>
              <a:rPr lang="en-US" altLang="zh-CN" sz="25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内容占位符 2"/>
          <p:cNvSpPr>
            <a:spLocks noGrp="1"/>
          </p:cNvSpPr>
          <p:nvPr>
            <p:ph idx="1"/>
          </p:nvPr>
        </p:nvSpPr>
        <p:spPr>
          <a:xfrm>
            <a:off x="762000" y="930275"/>
            <a:ext cx="8229600" cy="6604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5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、研究思路和方法</a:t>
            </a:r>
            <a:endParaRPr kumimoji="0" lang="zh-CN" alt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1242695" y="1636395"/>
            <a:ext cx="10492105" cy="194500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lnSpc>
                <a:spcPct val="150000"/>
              </a:lnSpc>
              <a:buClr>
                <a:schemeClr val="accent1"/>
              </a:buClr>
              <a:buSzPct val="85000"/>
              <a:buFont typeface="Wingdings 2" pitchFamily="18" charset="2"/>
            </a:pP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中小学课题要呈现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实践</a:t>
            </a:r>
            <a:r>
              <a:rPr lang="en-US" altLang="zh-CN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/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实证研究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的论证思路：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SzPct val="85000"/>
              <a:buFont typeface="Wingdings 2" pitchFamily="18" charset="2"/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    准确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把握、提出“真问题”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——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基于理论提出假设（观点主张）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SzPct val="85000"/>
              <a:buFont typeface="Wingdings 2" pitchFamily="18" charset="2"/>
            </a:pP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——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实践检验、完善方案，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路线图、思维导图、框架图最佳</a:t>
            </a:r>
          </a:p>
        </p:txBody>
      </p:sp>
      <p:sp>
        <p:nvSpPr>
          <p:cNvPr id="8" name="内容占位符 2"/>
          <p:cNvSpPr txBox="1"/>
          <p:nvPr/>
        </p:nvSpPr>
        <p:spPr>
          <a:xfrm>
            <a:off x="1242696" y="3733800"/>
            <a:ext cx="9919970" cy="19431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lnSpc>
                <a:spcPct val="150000"/>
              </a:lnSpc>
              <a:buClr>
                <a:schemeClr val="accent1"/>
              </a:buClr>
              <a:buSzPct val="85000"/>
              <a:buFont typeface="Wingdings 2" pitchFamily="18" charset="2"/>
            </a:pPr>
            <a:r>
              <a:rPr lang="zh-CN" altLang="en-US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    提醒注意：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路径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和措施要体现“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边研究边实践，再研究再实践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”思路，体现研究和行动合二为一的思路，而且要具体到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研究活动开展的形式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和</a:t>
            </a:r>
            <a:r>
              <a:rPr lang="zh-CN" altLang="en-US" sz="25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投放改革措施的路径、策略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990600" y="615950"/>
            <a:ext cx="8229600" cy="676275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6</a:t>
            </a:r>
            <a:r>
              <a:rPr kumimoji="0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、预期</a:t>
            </a:r>
            <a:r>
              <a:rPr kumimoji="0" lang="zh-CN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成果名</a:t>
            </a:r>
            <a:r>
              <a:rPr kumimoji="0" lang="zh-CN" altLang="zh-CN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称</a:t>
            </a:r>
            <a:r>
              <a:rPr kumimoji="0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和形式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549400" y="1189355"/>
            <a:ext cx="8806180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准确区分成果和成果形式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成果名称：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真问题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解决方案的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标题，内容即成果</a:t>
            </a:r>
            <a:endParaRPr kumimoji="0" lang="zh-CN" alt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成果形式：论文、著作、研究报告、读本、工具等</a:t>
            </a:r>
          </a:p>
        </p:txBody>
      </p:sp>
      <p:sp>
        <p:nvSpPr>
          <p:cNvPr id="5" name="内容占位符 2"/>
          <p:cNvSpPr txBox="1"/>
          <p:nvPr/>
        </p:nvSpPr>
        <p:spPr bwMode="auto">
          <a:xfrm>
            <a:off x="1549400" y="3124200"/>
            <a:ext cx="9693910" cy="67627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提醒注意：回应前述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真问题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和“研究目标和内容”</a:t>
            </a: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965200" y="4019550"/>
            <a:ext cx="8229600" cy="67627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7</a:t>
            </a:r>
            <a:r>
              <a:rPr kumimoji="0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、预期</a:t>
            </a:r>
            <a:r>
              <a:rPr kumimoji="0" lang="zh-CN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研究效益</a:t>
            </a:r>
          </a:p>
        </p:txBody>
      </p:sp>
      <p:sp>
        <p:nvSpPr>
          <p:cNvPr id="3" name="矩形 2"/>
          <p:cNvSpPr/>
          <p:nvPr/>
        </p:nvSpPr>
        <p:spPr>
          <a:xfrm>
            <a:off x="1524000" y="4592955"/>
            <a:ext cx="8806180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学生、教师、学校、家庭、社会等方面</a:t>
            </a:r>
          </a:p>
        </p:txBody>
      </p:sp>
      <p:sp>
        <p:nvSpPr>
          <p:cNvPr id="6" name="内容占位符 2"/>
          <p:cNvSpPr txBox="1"/>
          <p:nvPr/>
        </p:nvSpPr>
        <p:spPr bwMode="auto">
          <a:xfrm>
            <a:off x="1524000" y="5334000"/>
            <a:ext cx="9982200" cy="109029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提醒注意：回应前述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现象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中的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问题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和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“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目标</a:t>
            </a:r>
            <a:r>
              <a:rPr kumimoji="0" lang="en-US" altLang="zh-CN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”</a:t>
            </a:r>
            <a:r>
              <a:rPr kumimoji="0" lang="zh-CN" altLang="en-US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ea"/>
              </a:rPr>
              <a:t>中的效益预期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90800" y="1898303"/>
            <a:ext cx="7924800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逻辑关系之一：问题提出与研究目标、内容的一致性</a:t>
            </a:r>
            <a:endParaRPr lang="zh-CN" altLang="en-US" sz="2600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90800" y="2667000"/>
            <a:ext cx="8686800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逻辑关系之二：课题名称与概念界定、研究综述的一致性</a:t>
            </a:r>
            <a:endParaRPr lang="zh-CN" altLang="en-US" sz="2600" dirty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90800" y="3505200"/>
            <a:ext cx="8382000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dirty="0" smtClean="0">
                <a:solidFill>
                  <a:srgbClr val="00206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逻辑关系之三：研究方法与措施和活动、阶段的一致性</a:t>
            </a:r>
            <a:endParaRPr lang="zh-CN" altLang="en-US" sz="2600" dirty="0">
              <a:solidFill>
                <a:srgbClr val="00206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90800" y="4343400"/>
            <a:ext cx="7848600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逻辑关系之四：预期成果与研究目标、内容的一致性</a:t>
            </a:r>
            <a:endParaRPr lang="zh-CN" altLang="en-US" sz="2600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90800" y="5174615"/>
            <a:ext cx="8393430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逻辑关系之五：研究效果与问题提出的一致性</a:t>
            </a:r>
            <a:endParaRPr lang="zh-CN" altLang="en-US" sz="2600" dirty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8229600" cy="583565"/>
          </a:xfr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论证要体现</a:t>
            </a:r>
            <a:r>
              <a:rPr lang="en-US" altLang="zh-CN" sz="3200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“</a:t>
            </a:r>
            <a:r>
              <a:rPr lang="zh-CN" altLang="en-US" sz="3200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一体</a:t>
            </a:r>
            <a:r>
              <a:rPr lang="en-US" altLang="zh-CN" sz="3200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·</a:t>
            </a:r>
            <a:r>
              <a:rPr lang="zh-CN" altLang="en-US" sz="3200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五一致</a:t>
            </a:r>
            <a:r>
              <a:rPr lang="en-US" altLang="zh-CN" sz="3200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”</a:t>
            </a:r>
          </a:p>
        </p:txBody>
      </p:sp>
      <p:sp>
        <p:nvSpPr>
          <p:cNvPr id="4" name="矩形 3"/>
          <p:cNvSpPr/>
          <p:nvPr/>
        </p:nvSpPr>
        <p:spPr>
          <a:xfrm>
            <a:off x="807085" y="2895600"/>
            <a:ext cx="1430020" cy="1845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spc="50" dirty="0" smtClean="0">
                <a:ln w="11430"/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一体：</a:t>
            </a:r>
          </a:p>
          <a:p>
            <a:pPr algn="ctr">
              <a:lnSpc>
                <a:spcPct val="150000"/>
              </a:lnSpc>
            </a:pPr>
            <a:r>
              <a:rPr lang="zh-CN" altLang="en-US" sz="2400" spc="50" dirty="0" smtClean="0">
                <a:ln w="11430"/>
                <a:solidFill>
                  <a:schemeClr val="tx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一脉相承</a:t>
            </a:r>
          </a:p>
          <a:p>
            <a:pPr algn="ctr">
              <a:lnSpc>
                <a:spcPct val="150000"/>
              </a:lnSpc>
            </a:pPr>
            <a:r>
              <a:rPr lang="zh-CN" altLang="en-US" sz="2400" spc="50" dirty="0" smtClean="0">
                <a:ln w="11430"/>
                <a:solidFill>
                  <a:schemeClr val="tx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一以贯之</a:t>
            </a:r>
          </a:p>
        </p:txBody>
      </p:sp>
      <p:sp>
        <p:nvSpPr>
          <p:cNvPr id="9" name="左大括号 8"/>
          <p:cNvSpPr/>
          <p:nvPr/>
        </p:nvSpPr>
        <p:spPr>
          <a:xfrm>
            <a:off x="2286000" y="2286000"/>
            <a:ext cx="228600" cy="3429000"/>
          </a:xfrm>
          <a:prstGeom prst="leftBrace">
            <a:avLst/>
          </a:prstGeom>
          <a:solidFill>
            <a:srgbClr val="FF0000"/>
          </a:solidFill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548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内容占位符 2"/>
          <p:cNvSpPr>
            <a:spLocks noGrp="1"/>
          </p:cNvSpPr>
          <p:nvPr>
            <p:ph idx="1"/>
          </p:nvPr>
        </p:nvSpPr>
        <p:spPr>
          <a:xfrm>
            <a:off x="1524000" y="1676400"/>
            <a:ext cx="9296400" cy="1108075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fontAlgn="auto">
              <a:lnSpc>
                <a:spcPct val="125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zh-CN" altLang="zh-CN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包括著作人、文献名称、发表刊物或出版社名称、发表或出版时间（限填</a:t>
            </a:r>
            <a:r>
              <a:rPr kumimoji="0" lang="en-US" altLang="zh-CN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10</a:t>
            </a:r>
            <a:r>
              <a:rPr kumimoji="0" lang="zh-CN" altLang="zh-CN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个）</a:t>
            </a:r>
            <a:endParaRPr kumimoji="0" lang="zh-CN" altLang="en-US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523999" y="3013075"/>
            <a:ext cx="8353581" cy="573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与文献来源的注释不同，范围比“注释”更宽泛</a:t>
            </a:r>
            <a:endParaRPr kumimoji="0" lang="en-US" altLang="zh-CN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30349" y="3870325"/>
            <a:ext cx="8166063" cy="573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文献主题的相关度要高，文献来源要核心、专业、权威</a:t>
            </a:r>
          </a:p>
        </p:txBody>
      </p:sp>
      <p:sp>
        <p:nvSpPr>
          <p:cNvPr id="6" name="矩形 5"/>
          <p:cNvSpPr/>
          <p:nvPr/>
        </p:nvSpPr>
        <p:spPr>
          <a:xfrm>
            <a:off x="1535429" y="4665980"/>
            <a:ext cx="9065920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表述规范：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文献来源有期刊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[J]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、编著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[M]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、硕博学位论文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[D]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、网络电子书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[EB/OL]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、其他</a:t>
            </a: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[Z]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，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标注格式统一且规范</a:t>
            </a: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21507" name="内容占位符 2"/>
          <p:cNvSpPr>
            <a:spLocks noGrp="1"/>
          </p:cNvSpPr>
          <p:nvPr/>
        </p:nvSpPr>
        <p:spPr>
          <a:xfrm>
            <a:off x="990600" y="844550"/>
            <a:ext cx="8229600" cy="67627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8</a:t>
            </a:r>
            <a:r>
              <a:rPr kumimoji="0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、参考文献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3000" y="533400"/>
            <a:ext cx="9844405" cy="9144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  <a:buNone/>
            </a:pPr>
            <a:r>
              <a:rPr lang="zh-CN" altLang="en-US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序  言</a:t>
            </a:r>
          </a:p>
        </p:txBody>
      </p:sp>
      <p:sp>
        <p:nvSpPr>
          <p:cNvPr id="5" name="矩形 4"/>
          <p:cNvSpPr/>
          <p:nvPr/>
        </p:nvSpPr>
        <p:spPr>
          <a:xfrm>
            <a:off x="1077595" y="1676400"/>
            <a:ext cx="101238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800100"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——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中小学</a:t>
            </a:r>
            <a:r>
              <a:rPr lang="zh-CN" altLang="en-US" sz="28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教师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要做科研，就要紧扣</a:t>
            </a:r>
            <a:r>
              <a:rPr lang="zh-CN" altLang="en-US" sz="28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教学和育人实践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做科研。</a:t>
            </a:r>
          </a:p>
        </p:txBody>
      </p:sp>
      <p:sp>
        <p:nvSpPr>
          <p:cNvPr id="2" name="矩形 1"/>
          <p:cNvSpPr/>
          <p:nvPr/>
        </p:nvSpPr>
        <p:spPr>
          <a:xfrm>
            <a:off x="1066800" y="2791325"/>
            <a:ext cx="10142146" cy="637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800100"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——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中小学教师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要做教研，就要用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科研的精神和方法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做教研。</a:t>
            </a:r>
          </a:p>
        </p:txBody>
      </p:sp>
      <p:sp>
        <p:nvSpPr>
          <p:cNvPr id="4" name="矩形 3"/>
          <p:cNvSpPr/>
          <p:nvPr/>
        </p:nvSpPr>
        <p:spPr>
          <a:xfrm>
            <a:off x="1066800" y="3781925"/>
            <a:ext cx="10174074" cy="637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800100"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——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中小学教师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要做教科研，就要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基于实证和数据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做教科研。</a:t>
            </a:r>
          </a:p>
        </p:txBody>
      </p:sp>
      <p:sp>
        <p:nvSpPr>
          <p:cNvPr id="6" name="矩形 5"/>
          <p:cNvSpPr/>
          <p:nvPr/>
        </p:nvSpPr>
        <p:spPr>
          <a:xfrm>
            <a:off x="1828800" y="4893186"/>
            <a:ext cx="8839200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800100">
              <a:lnSpc>
                <a:spcPct val="150000"/>
              </a:lnSpc>
            </a:pPr>
            <a:r>
              <a:rPr lang="zh-CN" altLang="en-US" sz="25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另论：基础研究，则要紧扣学科体系进行元理论</a:t>
            </a:r>
            <a:r>
              <a:rPr lang="zh-CN" altLang="en-US" sz="25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创新和</a:t>
            </a:r>
            <a:r>
              <a:rPr lang="zh-CN" altLang="en-US" sz="25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建构。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>
          <a:xfrm>
            <a:off x="1524000" y="1651000"/>
            <a:ext cx="9448800" cy="1147445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zh-CN" altLang="zh-CN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课题组人员的学术背景、研究经验和组成结构（职务、专业、年龄），研究工作必须的时间、物质、经费、资料等保障条件</a:t>
            </a:r>
          </a:p>
        </p:txBody>
      </p:sp>
      <p:sp>
        <p:nvSpPr>
          <p:cNvPr id="4" name="矩形 3"/>
          <p:cNvSpPr/>
          <p:nvPr/>
        </p:nvSpPr>
        <p:spPr>
          <a:xfrm>
            <a:off x="1479508" y="3581400"/>
            <a:ext cx="758829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课题研究的专业支撑：专家咨询团队</a:t>
            </a:r>
            <a:endParaRPr kumimoji="0" lang="en-US" altLang="zh-CN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47800" y="4399746"/>
            <a:ext cx="758681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课题研究的校本制度：教科研和考核机制</a:t>
            </a:r>
            <a:endParaRPr kumimoji="0" lang="en-US" altLang="zh-CN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47800" y="5181600"/>
            <a:ext cx="758681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课题研究的资源配置：学校有关的资源配置情况</a:t>
            </a:r>
          </a:p>
        </p:txBody>
      </p:sp>
      <p:sp>
        <p:nvSpPr>
          <p:cNvPr id="7" name="矩形 6"/>
          <p:cNvSpPr/>
          <p:nvPr/>
        </p:nvSpPr>
        <p:spPr>
          <a:xfrm>
            <a:off x="1524000" y="2743200"/>
            <a:ext cx="758829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课题组成员有关情况：职务职称和专业背景</a:t>
            </a:r>
            <a:endParaRPr kumimoji="0" lang="en-US" altLang="zh-CN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1507" name="内容占位符 2"/>
          <p:cNvSpPr>
            <a:spLocks noGrp="1"/>
          </p:cNvSpPr>
          <p:nvPr/>
        </p:nvSpPr>
        <p:spPr>
          <a:xfrm>
            <a:off x="990600" y="844550"/>
            <a:ext cx="8229600" cy="67627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kumimoji="0" lang="en-US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9</a:t>
            </a:r>
            <a:r>
              <a:rPr kumimoji="0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、完成课题的保障条件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524000"/>
            <a:ext cx="9753600" cy="619125"/>
          </a:xfrm>
        </p:spPr>
        <p:txBody>
          <a:bodyPr/>
          <a:lstStyle/>
          <a:p>
            <a:pPr>
              <a:buNone/>
            </a:pP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</a:rPr>
              <a:t>在规范论证基础上，重新审视课题名称，并予精确表达</a:t>
            </a:r>
            <a:endParaRPr lang="zh-CN" altLang="en-US" sz="25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90600" y="685800"/>
            <a:ext cx="9124315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五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准确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表述课题名称（概念和逻辑）</a:t>
            </a:r>
            <a:endParaRPr lang="zh-CN" altLang="en-US" sz="3200" b="1" dirty="0" smtClean="0">
              <a:solidFill>
                <a:schemeClr val="accent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47800" y="2258705"/>
            <a:ext cx="10081260" cy="1246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词性：中性的学科术语，非文学</a:t>
            </a:r>
            <a:r>
              <a:rPr lang="en-US" altLang="zh-CN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/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诗意</a:t>
            </a:r>
            <a:r>
              <a:rPr lang="en-US" altLang="zh-CN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/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浪漫</a:t>
            </a:r>
            <a:endParaRPr lang="en-US" altLang="zh-CN" sz="2500" dirty="0" smtClean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>
              <a:buNone/>
            </a:pP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字数：越少越好，最好不超过</a:t>
            </a:r>
            <a:r>
              <a:rPr lang="en-US" altLang="zh-CN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20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个</a:t>
            </a:r>
            <a:endParaRPr lang="en-US" altLang="zh-CN" sz="2500" dirty="0" smtClean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>
              <a:buNone/>
            </a:pP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关键词数量：一般不超过</a:t>
            </a:r>
            <a:r>
              <a:rPr lang="en-US" altLang="zh-CN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3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个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47800" y="3733800"/>
            <a:ext cx="101346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举例：小学校园欺凌行为的预防策略研究</a:t>
            </a:r>
          </a:p>
          <a:p>
            <a:r>
              <a:rPr lang="en-US" altLang="zh-CN" sz="2500" dirty="0">
                <a:latin typeface="楷体_GB2312" pitchFamily="49" charset="-122"/>
                <a:ea typeface="楷体_GB2312" pitchFamily="49" charset="-122"/>
              </a:rPr>
              <a:t>             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指向核心素养的学科融合教育实践研究</a:t>
            </a:r>
          </a:p>
          <a:p>
            <a:r>
              <a:rPr lang="en-US" altLang="zh-CN" sz="2500" dirty="0">
                <a:latin typeface="楷体_GB2312" pitchFamily="49" charset="-122"/>
                <a:ea typeface="楷体_GB2312" pitchFamily="49" charset="-122"/>
              </a:rPr>
              <a:t>             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提升教师专业素养的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sym typeface="+mn-ea"/>
              </a:rPr>
              <a:t>跨界学习实践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研究</a:t>
            </a:r>
          </a:p>
          <a:p>
            <a:r>
              <a:rPr lang="en-US" altLang="zh-CN" sz="2500" dirty="0">
                <a:latin typeface="楷体_GB2312" pitchFamily="49" charset="-122"/>
                <a:ea typeface="楷体_GB2312" pitchFamily="49" charset="-122"/>
              </a:rPr>
              <a:t>             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学业改进导向的小学个性化诊断与反馈实践研究</a:t>
            </a:r>
          </a:p>
          <a:p>
            <a:r>
              <a:rPr lang="en-US" altLang="zh-CN" sz="2500" dirty="0">
                <a:latin typeface="楷体_GB2312" pitchFamily="49" charset="-122"/>
                <a:ea typeface="楷体_GB2312" pitchFamily="49" charset="-122"/>
              </a:rPr>
              <a:t>             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教育均衡视角下的教师流动机制研究</a:t>
            </a:r>
          </a:p>
          <a:p>
            <a:r>
              <a:rPr lang="en-US" altLang="zh-CN" sz="2500" dirty="0">
                <a:latin typeface="楷体_GB2312" pitchFamily="49" charset="-122"/>
                <a:ea typeface="楷体_GB2312" pitchFamily="49" charset="-122"/>
              </a:rPr>
              <a:t>             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基于STE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</a:rPr>
              <a:t>M理念的初中数学综合与实践课程研究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78025" y="1340485"/>
            <a:ext cx="9528175" cy="5288915"/>
          </a:xfrm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1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、问题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意识不强，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方向不正确，选题陈旧不当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2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、文献资料的占有不丰富，述评不充分，不具针对性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3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、研究目标和内容脱离问题实际，逻辑关系不当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4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、研究思路未结合改革实践，措施不具体可操作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5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、预期研究成果不清晰，效果的指向性不明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6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、负责人或主研人员的力量不强，分工不当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7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、不具备完成本项目所需的保障条件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defRPr/>
            </a:pPr>
            <a:r>
              <a:rPr kumimoji="0" lang="en-US" altLang="zh-CN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8</a:t>
            </a:r>
            <a:r>
              <a:rPr kumimoji="0" lang="zh-CN" alt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</a:rPr>
              <a:t>、经过比较，本项目有更合适的研究团队</a:t>
            </a:r>
            <a:endParaRPr kumimoji="0" lang="en-US" altLang="zh-CN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133600" y="457200"/>
            <a:ext cx="7895590" cy="583565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课题立项评审中常见的论证问题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4400" y="1405129"/>
            <a:ext cx="10363200" cy="27096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一方面，让我们自己更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清楚：要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解决什么问题，依据什么认识问题和解决问题，打算从哪些方面去解决问题，打算怎么解决问题</a:t>
            </a:r>
            <a:endParaRPr lang="en-US" altLang="zh-CN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另一方面，力图说服别人，让他们相信我们的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选题：有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清楚的问题指向，有理论和实践价值，从而在多方面给予我们以支持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914400" y="381000"/>
            <a:ext cx="8915400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 smtClean="0">
                <a:effectLst/>
              </a:rPr>
              <a:t>课题申报工作的实质和任务是什么？</a:t>
            </a:r>
            <a:endParaRPr lang="zh-CN" altLang="en-US" sz="4000" dirty="0">
              <a:effectLst/>
            </a:endParaRPr>
          </a:p>
        </p:txBody>
      </p:sp>
      <p:sp>
        <p:nvSpPr>
          <p:cNvPr id="4" name="内容占位符 1"/>
          <p:cNvSpPr txBox="1">
            <a:spLocks/>
          </p:cNvSpPr>
          <p:nvPr/>
        </p:nvSpPr>
        <p:spPr>
          <a:xfrm>
            <a:off x="914400" y="4038600"/>
            <a:ext cx="8610600" cy="22524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两项</a:t>
            </a:r>
            <a:r>
              <a:rPr lang="zh-CN" altLang="en-US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</a:rPr>
              <a:t>辩证统一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的任务</a:t>
            </a:r>
            <a:endParaRPr lang="en-US" altLang="zh-CN" dirty="0" smtClean="0">
              <a:latin typeface="楷体_GB2312" pitchFamily="49" charset="-122"/>
              <a:ea typeface="楷体_GB2312" pitchFamily="49" charset="-122"/>
            </a:endParaRPr>
          </a:p>
          <a:p>
            <a:pPr marL="109728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  ——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选题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（思考、文献、调查、讨论</a:t>
            </a: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）</a:t>
            </a:r>
            <a:endParaRPr lang="en-US" altLang="zh-CN" dirty="0" smtClean="0">
              <a:latin typeface="楷体_GB2312" pitchFamily="49" charset="-122"/>
              <a:ea typeface="楷体_GB2312" pitchFamily="49" charset="-122"/>
            </a:endParaRPr>
          </a:p>
          <a:p>
            <a:pPr marL="109728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 ——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论证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（填写</a:t>
            </a: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课题申请书</a:t>
            </a: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dirty="0" smtClean="0">
                <a:latin typeface="楷体_GB2312" pitchFamily="49" charset="-122"/>
                <a:ea typeface="楷体_GB2312" pitchFamily="49" charset="-122"/>
              </a:rPr>
              <a:t>）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042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09600" y="457200"/>
            <a:ext cx="10820400" cy="723275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</a:pPr>
            <a:r>
              <a:rPr lang="zh-CN" altLang="en-US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关于选题</a:t>
            </a:r>
          </a:p>
        </p:txBody>
      </p:sp>
      <p:sp>
        <p:nvSpPr>
          <p:cNvPr id="7" name="矩形 6"/>
          <p:cNvSpPr/>
          <p:nvPr/>
        </p:nvSpPr>
        <p:spPr>
          <a:xfrm>
            <a:off x="1168400" y="1371600"/>
            <a:ext cx="9804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教育科学研究：对教育事物（现象，金生鈜）的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本质</a:t>
            </a: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规律</a:t>
            </a:r>
            <a:endParaRPr lang="en-US" altLang="zh-CN" sz="2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进行分析，并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创新</a:t>
            </a: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解决教育问题的一种</a:t>
            </a:r>
            <a:r>
              <a:rPr lang="zh-CN" altLang="en-US" sz="2800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社会活动。</a:t>
            </a:r>
            <a:endParaRPr lang="en-US" altLang="zh-CN" sz="2800" dirty="0" smtClean="0">
              <a:solidFill>
                <a:schemeClr val="accent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选题是什么：科学研究的首要且重要工作，就是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明确“研究</a:t>
            </a:r>
            <a:endParaRPr lang="en-US" altLang="zh-CN" sz="28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问题”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“真问题”</a:t>
            </a: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。其内</a:t>
            </a:r>
            <a:r>
              <a:rPr lang="zh-CN" altLang="en-US" sz="28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虽</a:t>
            </a:r>
            <a:r>
              <a:rPr lang="zh-CN" altLang="en-US" sz="2800" dirty="0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有“不可言传的</a:t>
            </a:r>
            <a:endParaRPr lang="en-US" altLang="zh-CN" sz="2800" dirty="0" smtClean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800" dirty="0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缄默基础”</a:t>
            </a:r>
            <a:r>
              <a:rPr lang="zh-CN" altLang="en-US" sz="2800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但肯定不仅仅是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单纯凭感觉或经</a:t>
            </a:r>
            <a:endParaRPr lang="en-US" altLang="zh-CN" sz="28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验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确定课题名称或研究方向</a:t>
            </a:r>
            <a:r>
              <a:rPr lang="zh-CN" altLang="en-US" sz="2800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7900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249971"/>
              </p:ext>
            </p:extLst>
          </p:nvPr>
        </p:nvGraphicFramePr>
        <p:xfrm>
          <a:off x="1676400" y="1524000"/>
          <a:ext cx="8763000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68805"/>
                <a:gridCol w="2032000"/>
                <a:gridCol w="2423795"/>
                <a:gridCol w="2438400"/>
              </a:tblGrid>
              <a:tr h="37084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分析视角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zh-CN" altLang="en-US" sz="2400" b="1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对研究者而言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noFill/>
                  </a:tcPr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zh-CN" altLang="en-US" sz="2400" b="1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zh-CN" altLang="en-US" sz="2400" b="1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真问题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假问题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对社会而言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真问题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rgbClr val="FF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互通的问题</a:t>
                      </a:r>
                      <a:endParaRPr lang="zh-CN" altLang="en-US" sz="2400" b="0" dirty="0">
                        <a:solidFill>
                          <a:srgbClr val="FF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rgbClr val="0070C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异己的问题</a:t>
                      </a:r>
                      <a:endParaRPr lang="zh-CN" altLang="en-US" sz="2400" b="0" dirty="0">
                        <a:solidFill>
                          <a:srgbClr val="0070C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假问题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rgbClr val="0070C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私己的问题</a:t>
                      </a:r>
                      <a:endParaRPr lang="zh-CN" altLang="en-US" sz="2400" b="0" dirty="0">
                        <a:solidFill>
                          <a:srgbClr val="0070C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dirty="0" smtClean="0">
                          <a:solidFill>
                            <a:schemeClr val="tx1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炮制的问题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1295400" y="838200"/>
            <a:ext cx="5416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楷体_GB2312" pitchFamily="49" charset="-122"/>
                <a:ea typeface="楷体_GB2312" pitchFamily="49" charset="-122"/>
              </a:rPr>
              <a:t>吴康宁：教育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研究的“研究问题”分类</a:t>
            </a:r>
          </a:p>
        </p:txBody>
      </p:sp>
      <p:sp>
        <p:nvSpPr>
          <p:cNvPr id="2" name="矩形 1"/>
          <p:cNvSpPr/>
          <p:nvPr/>
        </p:nvSpPr>
        <p:spPr>
          <a:xfrm>
            <a:off x="1600200" y="4590871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逻辑上</a:t>
            </a:r>
            <a:r>
              <a:rPr lang="zh-CN" altLang="en-US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能自</a:t>
            </a:r>
            <a:r>
              <a:rPr lang="zh-CN" altLang="en-US" sz="24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洽</a:t>
            </a:r>
            <a:r>
              <a:rPr lang="zh-CN" altLang="en-US" sz="2400" dirty="0" smtClean="0">
                <a:latin typeface="楷体_GB2312" pitchFamily="49" charset="-122"/>
                <a:ea typeface="楷体_GB2312" pitchFamily="49" charset="-122"/>
              </a:rPr>
              <a:t>（理论标准）：立论公允，材料详实，理论</a:t>
            </a:r>
            <a:r>
              <a:rPr lang="en-US" altLang="zh-CN" sz="2400" dirty="0" smtClean="0">
                <a:latin typeface="楷体_GB2312" pitchFamily="49" charset="-122"/>
                <a:ea typeface="楷体_GB2312" pitchFamily="49" charset="-122"/>
              </a:rPr>
              <a:t>+</a:t>
            </a:r>
            <a:r>
              <a:rPr lang="zh-CN" altLang="en-US" sz="2400" dirty="0" smtClean="0">
                <a:latin typeface="楷体_GB2312" pitchFamily="49" charset="-122"/>
                <a:ea typeface="楷体_GB2312" pitchFamily="49" charset="-122"/>
              </a:rPr>
              <a:t>逻辑</a:t>
            </a:r>
            <a:endParaRPr lang="en-US" altLang="zh-CN" sz="2400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实践中能举证</a:t>
            </a:r>
            <a:r>
              <a:rPr lang="zh-CN" altLang="en-US" sz="2400" dirty="0" smtClean="0">
                <a:latin typeface="楷体_GB2312" pitchFamily="49" charset="-122"/>
                <a:ea typeface="楷体_GB2312" pitchFamily="49" charset="-122"/>
              </a:rPr>
              <a:t>（实践标准）：现实生活，实例证明，实践</a:t>
            </a:r>
            <a:r>
              <a:rPr lang="en-US" altLang="zh-CN" sz="2400" dirty="0" smtClean="0">
                <a:latin typeface="楷体_GB2312" pitchFamily="49" charset="-122"/>
                <a:ea typeface="楷体_GB2312" pitchFamily="49" charset="-122"/>
              </a:rPr>
              <a:t>+</a:t>
            </a:r>
            <a:r>
              <a:rPr lang="zh-CN" altLang="en-US" sz="2400" dirty="0" smtClean="0">
                <a:latin typeface="楷体_GB2312" pitchFamily="49" charset="-122"/>
                <a:ea typeface="楷体_GB2312" pitchFamily="49" charset="-122"/>
              </a:rPr>
              <a:t>证实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19200" y="4034135"/>
            <a:ext cx="6372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楷体_GB2312" pitchFamily="49" charset="-122"/>
                <a:ea typeface="楷体_GB2312" pitchFamily="49" charset="-122"/>
              </a:rPr>
              <a:t>劳凯声：教育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研究</a:t>
            </a:r>
            <a:r>
              <a:rPr lang="zh-CN" altLang="en-US" sz="2400" b="1" dirty="0" smtClean="0">
                <a:latin typeface="楷体_GB2312" pitchFamily="49" charset="-122"/>
                <a:ea typeface="楷体_GB2312" pitchFamily="49" charset="-122"/>
              </a:rPr>
              <a:t>的问题意识（真问题标准）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0" y="3733800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7875" y="1676400"/>
            <a:ext cx="10804525" cy="8235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通过调查（观察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问卷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访谈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文献），准确把握事实（客观性）</a:t>
            </a:r>
            <a:endParaRPr lang="en-US" altLang="zh-CN" sz="30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85800" y="863025"/>
            <a:ext cx="8826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ct val="20000"/>
              </a:spcBef>
            </a:pP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</a:t>
            </a:r>
            <a:r>
              <a:rPr lang="zh-CN" altLang="en-US" sz="3200" b="1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准确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把握教育教学中的客观现象</a:t>
            </a:r>
            <a:endParaRPr lang="en-US" altLang="zh-CN" sz="3200" b="1" dirty="0" smtClean="0">
              <a:solidFill>
                <a:schemeClr val="accent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15000" y="4348624"/>
            <a:ext cx="5715000" cy="18235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50000"/>
              </a:lnSpc>
              <a:spcBef>
                <a:spcPts val="0"/>
              </a:spcBef>
              <a:buClrTx/>
              <a:buSzTx/>
              <a:buFontTx/>
            </a:pPr>
            <a:r>
              <a:rPr 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1、解决问题（教学与育人；成就感）</a:t>
            </a:r>
            <a:r>
              <a:rPr lang="zh-CN" alt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。</a:t>
            </a:r>
            <a:endParaRPr lang="en-US" sz="2500" dirty="0" smtClean="0">
              <a:solidFill>
                <a:srgbClr val="0070C0"/>
              </a:solidFill>
              <a:latin typeface="楷体_GB2312" pitchFamily="49" charset="-122"/>
              <a:ea typeface="楷体_GB2312" pitchFamily="49" charset="-122"/>
              <a:cs typeface="+mn-ea"/>
              <a:sym typeface="+mn-ea"/>
            </a:endParaRPr>
          </a:p>
          <a:p>
            <a:pPr lvl="0" algn="l">
              <a:lnSpc>
                <a:spcPct val="150000"/>
              </a:lnSpc>
              <a:spcBef>
                <a:spcPts val="0"/>
              </a:spcBef>
              <a:buClrTx/>
              <a:buSzTx/>
              <a:buFontTx/>
            </a:pPr>
            <a:r>
              <a:rPr 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2、解决不能忽视</a:t>
            </a:r>
            <a:r>
              <a:rPr lang="zh-CN" alt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、</a:t>
            </a:r>
            <a:r>
              <a:rPr lang="en-US" sz="2500" dirty="0" err="1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必须解决的问题</a:t>
            </a:r>
            <a:r>
              <a:rPr lang="zh-CN" alt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。</a:t>
            </a:r>
            <a:endParaRPr lang="en-US" sz="2500" dirty="0" smtClean="0">
              <a:solidFill>
                <a:srgbClr val="0070C0"/>
              </a:solidFill>
              <a:latin typeface="楷体_GB2312" pitchFamily="49" charset="-122"/>
              <a:ea typeface="楷体_GB2312" pitchFamily="49" charset="-122"/>
              <a:cs typeface="+mn-ea"/>
              <a:sym typeface="+mn-ea"/>
            </a:endParaRPr>
          </a:p>
          <a:p>
            <a:pPr lvl="0" algn="l">
              <a:lnSpc>
                <a:spcPct val="150000"/>
              </a:lnSpc>
              <a:spcBef>
                <a:spcPts val="0"/>
              </a:spcBef>
              <a:buClrTx/>
              <a:buSzTx/>
              <a:buFontTx/>
            </a:pPr>
            <a:r>
              <a:rPr 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3、解决凭经验真就解决不好的问题</a:t>
            </a:r>
            <a:r>
              <a:rPr lang="zh-CN" altLang="en-US" sz="2500" dirty="0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。</a:t>
            </a:r>
            <a:endParaRPr lang="en-US" sz="2500" dirty="0" smtClean="0">
              <a:solidFill>
                <a:srgbClr val="0070C0"/>
              </a:solidFill>
              <a:latin typeface="楷体_GB2312" pitchFamily="49" charset="-122"/>
              <a:ea typeface="楷体_GB2312" pitchFamily="49" charset="-122"/>
              <a:cs typeface="+mn-ea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3770" y="2514600"/>
            <a:ext cx="5904230" cy="18235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1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、教学和育人过程中，是否面临有问题？</a:t>
            </a:r>
            <a:endParaRPr lang="en-US" altLang="zh-CN" sz="2500" dirty="0" smtClean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2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、这些问题可否“被”忽略而无视之？</a:t>
            </a:r>
            <a:endParaRPr lang="en-US" altLang="zh-CN" sz="2500" dirty="0" smtClean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3</a:t>
            </a:r>
            <a:r>
              <a:rPr lang="zh-CN" altLang="en-US" sz="25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、凭感觉或照搬别人的做法，效果如何？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5"/>
          <p:cNvSpPr txBox="1"/>
          <p:nvPr/>
        </p:nvSpPr>
        <p:spPr>
          <a:xfrm>
            <a:off x="609600" y="2514600"/>
            <a:ext cx="11333480" cy="55399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通过比较（参照常模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超模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标准）判断差异方向和程度（主观性）</a:t>
            </a:r>
          </a:p>
        </p:txBody>
      </p:sp>
      <p:sp>
        <p:nvSpPr>
          <p:cNvPr id="5" name="矩形 4"/>
          <p:cNvSpPr/>
          <p:nvPr/>
        </p:nvSpPr>
        <p:spPr>
          <a:xfrm>
            <a:off x="685800" y="863025"/>
            <a:ext cx="8826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ct val="20000"/>
              </a:spcBef>
            </a:pP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</a:t>
            </a:r>
            <a:r>
              <a:rPr lang="zh-CN" altLang="en-US" sz="3200" b="1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合理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判断目标导向下的育人差异</a:t>
            </a:r>
            <a:endParaRPr lang="en-US" altLang="zh-CN" sz="3200" b="1" dirty="0" smtClean="0">
              <a:solidFill>
                <a:schemeClr val="accent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3"/>
          <p:cNvSpPr txBox="1"/>
          <p:nvPr/>
        </p:nvSpPr>
        <p:spPr>
          <a:xfrm>
            <a:off x="685800" y="3352800"/>
            <a:ext cx="107442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    《3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～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6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岁儿童学习与发展指南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》《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课程标准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》《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学校管理标准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》《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教师专业标准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》《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评价指南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》《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（领域、版块）纲要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》</a:t>
            </a: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等</a:t>
            </a:r>
            <a:endParaRPr lang="en-US" altLang="zh-CN" sz="2500" dirty="0" smtClean="0">
              <a:solidFill>
                <a:srgbClr val="0070C0"/>
              </a:solidFill>
              <a:latin typeface="+mn-ea"/>
              <a:cs typeface="+mn-ea"/>
              <a:sym typeface="+mn-ea"/>
            </a:endParaRP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    其他具有诊断性、导向性的发展目标（调研）</a:t>
            </a:r>
            <a:r>
              <a:rPr lang="en-US" altLang="zh-CN" sz="2500" dirty="0" smtClean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……</a:t>
            </a:r>
            <a:endParaRPr lang="zh-CN" altLang="en-US" sz="2500" dirty="0" smtClean="0">
              <a:solidFill>
                <a:srgbClr val="0070C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7" name="文本框 5"/>
          <p:cNvSpPr txBox="1"/>
          <p:nvPr/>
        </p:nvSpPr>
        <p:spPr>
          <a:xfrm>
            <a:off x="609600" y="1676400"/>
            <a:ext cx="11333480" cy="55399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这些现象属于教育教学基本理论中的哪个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方面？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判断范畴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·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概念</a:t>
            </a:r>
          </a:p>
        </p:txBody>
      </p:sp>
    </p:spTree>
    <p:extLst>
      <p:ext uri="{BB962C8B-B14F-4D97-AF65-F5344CB8AC3E}">
        <p14:creationId xmlns:p14="http://schemas.microsoft.com/office/powerpoint/2010/main" val="236247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00200"/>
            <a:ext cx="10700385" cy="15601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通过调查（观察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问卷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访谈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/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文献）或实践，</a:t>
            </a:r>
          </a:p>
          <a:p>
            <a:pPr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加上（必须加上）严谨的</a:t>
            </a:r>
            <a:r>
              <a:rPr lang="zh-CN" altLang="en-US" sz="3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归因</a:t>
            </a:r>
            <a:r>
              <a:rPr lang="zh-CN" altLang="en-US" sz="3000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分析</a:t>
            </a: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，找准</a:t>
            </a:r>
            <a:r>
              <a:rPr lang="zh-CN" altLang="en-US" sz="3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成因（真问题）</a:t>
            </a:r>
          </a:p>
        </p:txBody>
      </p:sp>
      <p:sp>
        <p:nvSpPr>
          <p:cNvPr id="5" name="矩形 4"/>
          <p:cNvSpPr/>
          <p:nvPr/>
        </p:nvSpPr>
        <p:spPr>
          <a:xfrm>
            <a:off x="685800" y="788035"/>
            <a:ext cx="882650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ct val="20000"/>
              </a:spcBef>
            </a:pP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三、找准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产生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育人差异的</a:t>
            </a:r>
            <a:r>
              <a:rPr lang="zh-CN" altLang="en-US" sz="3200" b="1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关键</a:t>
            </a:r>
            <a:r>
              <a:rPr lang="zh-CN" altLang="en-US" sz="3200" b="1" dirty="0" smtClean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影响因素</a:t>
            </a: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915035" y="3124200"/>
            <a:ext cx="10591165" cy="1905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参考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文献：北京师范大学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教育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学部</a:t>
            </a:r>
            <a:endParaRPr lang="en-US" altLang="zh-CN" sz="2500" dirty="0" smtClean="0">
              <a:latin typeface="楷体_GB2312" pitchFamily="49" charset="-122"/>
              <a:ea typeface="楷体_GB2312" pitchFamily="49" charset="-122"/>
              <a:cs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 </a:t>
            </a:r>
            <a:r>
              <a:rPr lang="en-US" altLang="zh-CN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  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曹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浩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文</a:t>
            </a:r>
            <a:r>
              <a:rPr lang="en-US" altLang="zh-CN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,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杜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育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红</a:t>
            </a:r>
            <a:r>
              <a:rPr lang="en-US" altLang="zh-CN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.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教育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研究中的因果推断方法探析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——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以班级规模与学业成绩的关系研究为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例</a:t>
            </a:r>
            <a:r>
              <a:rPr lang="en-US" altLang="zh-CN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[J].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上海教育科研</a:t>
            </a:r>
            <a:r>
              <a:rPr lang="en-US" altLang="zh-CN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.2015</a:t>
            </a:r>
            <a:r>
              <a:rPr lang="en-US" altLang="zh-CN" sz="2500" dirty="0">
                <a:latin typeface="楷体_GB2312" pitchFamily="49" charset="-122"/>
                <a:ea typeface="楷体_GB2312" pitchFamily="49" charset="-122"/>
                <a:cs typeface="+mn-ea"/>
              </a:rPr>
              <a:t>,(06</a:t>
            </a:r>
            <a:r>
              <a:rPr lang="en-US" altLang="zh-CN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)</a:t>
            </a:r>
            <a:endParaRPr lang="zh-CN" altLang="en-US" sz="2500" dirty="0" smtClean="0">
              <a:latin typeface="楷体_GB2312" pitchFamily="49" charset="-122"/>
              <a:ea typeface="楷体_GB2312" pitchFamily="49" charset="-122"/>
              <a:cs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00100" y="5153025"/>
            <a:ext cx="10477500" cy="56197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zh-CN" altLang="en-US" sz="25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+mn-ea"/>
                <a:sym typeface="+mn-ea"/>
              </a:rPr>
              <a:t>是否必须做这些因果关系</a:t>
            </a:r>
            <a:r>
              <a:rPr lang="zh-CN" altLang="en-US" sz="2500" b="1" dirty="0">
                <a:solidFill>
                  <a:srgbClr val="00B050"/>
                </a:solidFill>
                <a:latin typeface="黑体" pitchFamily="49" charset="-122"/>
                <a:ea typeface="黑体" pitchFamily="49" charset="-122"/>
                <a:cs typeface="+mn-ea"/>
                <a:sym typeface="+mn-ea"/>
              </a:rPr>
              <a:t>研究</a:t>
            </a:r>
            <a:r>
              <a:rPr lang="zh-CN" altLang="en-US" sz="25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+mn-ea"/>
                <a:sym typeface="+mn-ea"/>
              </a:rPr>
              <a:t>？既可基础研究。也可应用研究</a:t>
            </a:r>
            <a:r>
              <a:rPr lang="zh-CN" altLang="en-US" sz="25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  <a:cs typeface="+mn-ea"/>
                <a:sym typeface="+mn-ea"/>
              </a:rPr>
              <a:t>（文献）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914400" y="2209800"/>
            <a:ext cx="10820400" cy="56197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zh-CN" altLang="en-US" sz="2500" b="1" dirty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基于</a:t>
            </a:r>
            <a:r>
              <a:rPr lang="zh-CN" altLang="en-US" sz="25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自然实验</a:t>
            </a:r>
            <a:r>
              <a:rPr lang="zh-CN" altLang="en-US" sz="2500" b="1" dirty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设计的因果关系</a:t>
            </a:r>
            <a:r>
              <a:rPr lang="zh-CN" altLang="en-US" sz="2500" b="1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研究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（无法回避的自然或政策，随机但高控）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914400" y="3657600"/>
            <a:ext cx="10439400" cy="23298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510" indent="-16510">
              <a:lnSpc>
                <a:spcPct val="150000"/>
              </a:lnSpc>
              <a:buNone/>
            </a:pP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总而言之：通过调查、比较、归因等分析，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追问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再追问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历史回顾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现实考量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，明确对象本质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，找到现象与成因之间的关系</a:t>
            </a:r>
            <a:r>
              <a:rPr 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将本质和规律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（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成因）作为研究改革着力点</a:t>
            </a:r>
            <a:r>
              <a:rPr 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，从而找到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“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真问题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”</a:t>
            </a:r>
          </a:p>
        </p:txBody>
      </p:sp>
      <p:sp>
        <p:nvSpPr>
          <p:cNvPr id="7" name="矩形 6"/>
          <p:cNvSpPr/>
          <p:nvPr/>
        </p:nvSpPr>
        <p:spPr>
          <a:xfrm>
            <a:off x="952500" y="2867025"/>
            <a:ext cx="10782300" cy="56197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zh-CN" altLang="en-US" sz="2500" b="1" dirty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基于</a:t>
            </a:r>
            <a:r>
              <a:rPr lang="zh-CN" altLang="en-US" sz="25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准实验</a:t>
            </a:r>
            <a:r>
              <a:rPr lang="zh-CN" altLang="en-US" sz="2500" b="1" dirty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设计的因果关系</a:t>
            </a:r>
            <a:r>
              <a:rPr lang="zh-CN" altLang="en-US" sz="2500" b="1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研究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（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研究者的人为安排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，非随机且高</a:t>
            </a:r>
            <a:r>
              <a:rPr lang="zh-CN" altLang="en-US" sz="2500" dirty="0">
                <a:latin typeface="楷体_GB2312" pitchFamily="49" charset="-122"/>
                <a:ea typeface="楷体_GB2312" pitchFamily="49" charset="-122"/>
                <a:cs typeface="+mn-ea"/>
              </a:rPr>
              <a:t>控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）</a:t>
            </a:r>
          </a:p>
        </p:txBody>
      </p:sp>
      <p:sp>
        <p:nvSpPr>
          <p:cNvPr id="9" name="矩形 8"/>
          <p:cNvSpPr/>
          <p:nvPr/>
        </p:nvSpPr>
        <p:spPr>
          <a:xfrm>
            <a:off x="914400" y="852805"/>
            <a:ext cx="9677400" cy="59499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buClrTx/>
              <a:buSzTx/>
            </a:pPr>
            <a:r>
              <a:rPr lang="zh-CN" altLang="en-US" sz="2500" b="1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传统</a:t>
            </a:r>
            <a:r>
              <a:rPr lang="zh-CN" altLang="en-US" sz="25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相关关系</a:t>
            </a:r>
            <a:r>
              <a:rPr lang="zh-CN" altLang="en-US" sz="2500" b="1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研究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（非随机，非高控；主观性较强）</a:t>
            </a:r>
          </a:p>
        </p:txBody>
      </p:sp>
      <p:sp>
        <p:nvSpPr>
          <p:cNvPr id="8" name="矩形 7"/>
          <p:cNvSpPr/>
          <p:nvPr/>
        </p:nvSpPr>
        <p:spPr>
          <a:xfrm>
            <a:off x="914400" y="1524000"/>
            <a:ext cx="10439400" cy="56197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zh-CN" altLang="en-US" sz="2500" b="1" dirty="0">
                <a:latin typeface="楷体_GB2312" pitchFamily="49" charset="-122"/>
                <a:ea typeface="楷体_GB2312" pitchFamily="49" charset="-122"/>
                <a:cs typeface="+mn-ea"/>
              </a:rPr>
              <a:t>基于</a:t>
            </a:r>
            <a:r>
              <a:rPr lang="zh-CN" altLang="en-US" sz="25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cs typeface="+mn-ea"/>
              </a:rPr>
              <a:t>随机实验</a:t>
            </a:r>
            <a:r>
              <a:rPr lang="zh-CN" altLang="en-US" sz="2500" b="1" dirty="0">
                <a:latin typeface="楷体_GB2312" pitchFamily="49" charset="-122"/>
                <a:ea typeface="楷体_GB2312" pitchFamily="49" charset="-122"/>
                <a:cs typeface="+mn-ea"/>
              </a:rPr>
              <a:t>设计的因果关系研究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</a:rPr>
              <a:t>（研究者的人为安排，随机非高控</a:t>
            </a:r>
            <a:r>
              <a:rPr lang="zh-CN" altLang="en-US" sz="2500" dirty="0" smtClean="0">
                <a:latin typeface="楷体_GB2312" pitchFamily="49" charset="-122"/>
                <a:ea typeface="楷体_GB2312" pitchFamily="49" charset="-122"/>
                <a:cs typeface="+mn-ea"/>
                <a:sym typeface="+mn-ea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CCE8C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665</TotalTime>
  <Words>2047</Words>
  <Application>Microsoft Office PowerPoint</Application>
  <PresentationFormat>自定义</PresentationFormat>
  <Paragraphs>140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聚合</vt:lpstr>
      <vt:lpstr>关于中小学教育科研课题申报的探讨 ——以应用研究的课题为例</vt:lpstr>
      <vt:lpstr>PowerPoint 演示文稿</vt:lpstr>
      <vt:lpstr>课题申报工作的实质和任务是什么？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2、相关研究综述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论证要体现“一体·五一致”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Lenovo</cp:lastModifiedBy>
  <cp:revision>231</cp:revision>
  <dcterms:created xsi:type="dcterms:W3CDTF">2006-08-16T00:00:00Z</dcterms:created>
  <dcterms:modified xsi:type="dcterms:W3CDTF">2022-04-15T14:42:11Z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2052-11.1.0.10356</vt:lpwstr>
  </property>
  <property fmtid="{D5CDD505-2E9C-101B-9397-08002B2CF9AE}" pid="3" name="ICV">
    <vt:lpwstr>2D9C355714EE4D5C98DE0192F3BB8E9E</vt:lpwstr>
  </property>
</Properties>
</file>